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64" r:id="rId15"/>
  </p:sldIdLst>
  <p:sldSz cx="9144000" cy="6858000" type="screen4x3"/>
  <p:notesSz cx="6858000" cy="994568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2F93-072A-4205-8940-112BC7DDE465}" type="datetimeFigureOut">
              <a:rPr lang="hr-HR" smtClean="0"/>
              <a:pPr/>
              <a:t>19.05.2014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D3F6-6919-4BE0-9772-F2DC12A482F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Panda\Local Settings\Temporary Internet Files\Content.IE5\3FFQLQSI\MC900445070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03548" y="146160"/>
            <a:ext cx="8136904" cy="647311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Minilimači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i njihovi modeli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Svibanj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Ponašanje </a:t>
            </a:r>
            <a:r>
              <a:rPr lang="hr-HR" dirty="0" err="1" smtClean="0"/>
              <a:t>djece.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Postaju motorički vješti</a:t>
            </a:r>
          </a:p>
          <a:p>
            <a:r>
              <a:rPr lang="hr-HR" sz="2800" dirty="0" smtClean="0"/>
              <a:t>Pomažu jedni drugima</a:t>
            </a:r>
          </a:p>
          <a:p>
            <a:r>
              <a:rPr lang="hr-HR" sz="2800" dirty="0" smtClean="0"/>
              <a:t>pokazuju potrebu tješenja</a:t>
            </a:r>
          </a:p>
          <a:p>
            <a:r>
              <a:rPr lang="hr-HR" sz="2800" dirty="0" smtClean="0"/>
              <a:t>Verbalno i neverbalno govore o svojim potrebama</a:t>
            </a:r>
          </a:p>
          <a:p>
            <a:r>
              <a:rPr lang="hr-HR" sz="2800" dirty="0" smtClean="0"/>
              <a:t>Znaju se zauzeti za sebe</a:t>
            </a:r>
          </a:p>
          <a:p>
            <a:r>
              <a:rPr lang="hr-HR" sz="2800" dirty="0" smtClean="0"/>
              <a:t>Potiču aktivnosti za stvaranje vedre atmosfere</a:t>
            </a:r>
          </a:p>
          <a:p>
            <a:r>
              <a:rPr lang="hr-HR" sz="2800" dirty="0" smtClean="0"/>
              <a:t>Istražuju, prepoznaju, imenuju, pronalaze različite </a:t>
            </a:r>
            <a:r>
              <a:rPr lang="hr-HR" sz="2800" dirty="0" smtClean="0"/>
              <a:t>načine</a:t>
            </a:r>
            <a:endParaRPr lang="hr-HR" sz="2800" dirty="0" smtClean="0"/>
          </a:p>
          <a:p>
            <a:r>
              <a:rPr lang="hr-HR" sz="2800" dirty="0" smtClean="0"/>
              <a:t>Traže pomoć kada im treba</a:t>
            </a:r>
          </a:p>
          <a:p>
            <a:r>
              <a:rPr lang="hr-HR" sz="2800" dirty="0" smtClean="0"/>
              <a:t>Igre u obiteljskom centru – imitacija odraslih, korištenje ponašanja koje uočavaju kod odraslih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hr-HR" sz="2800" dirty="0" smtClean="0"/>
              <a:t>SAMOSTALNOST</a:t>
            </a:r>
            <a:endParaRPr lang="hr-HR" sz="2800" dirty="0"/>
          </a:p>
        </p:txBody>
      </p:sp>
      <p:pic>
        <p:nvPicPr>
          <p:cNvPr id="3" name="Slika 2" descr="minići veljača 2014. 145.jpg"/>
          <p:cNvPicPr>
            <a:picLocks noChangeAspect="1"/>
          </p:cNvPicPr>
          <p:nvPr/>
        </p:nvPicPr>
        <p:blipFill>
          <a:blip r:embed="rId2" cstate="print"/>
          <a:srcRect l="20431" r="14627"/>
          <a:stretch>
            <a:fillRect/>
          </a:stretch>
        </p:blipFill>
        <p:spPr>
          <a:xfrm>
            <a:off x="107504" y="4005064"/>
            <a:ext cx="2160240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minići veljača 2014. 123.jpg"/>
          <p:cNvPicPr>
            <a:picLocks noChangeAspect="1"/>
          </p:cNvPicPr>
          <p:nvPr/>
        </p:nvPicPr>
        <p:blipFill>
          <a:blip r:embed="rId3" cstate="print"/>
          <a:srcRect l="10824" r="17740"/>
          <a:stretch>
            <a:fillRect/>
          </a:stretch>
        </p:blipFill>
        <p:spPr>
          <a:xfrm>
            <a:off x="2195736" y="4005064"/>
            <a:ext cx="2376264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inići veljača 2014. 126.jpg"/>
          <p:cNvPicPr>
            <a:picLocks noChangeAspect="1"/>
          </p:cNvPicPr>
          <p:nvPr/>
        </p:nvPicPr>
        <p:blipFill>
          <a:blip r:embed="rId4" cstate="print"/>
          <a:srcRect r="19905"/>
          <a:stretch>
            <a:fillRect/>
          </a:stretch>
        </p:blipFill>
        <p:spPr>
          <a:xfrm>
            <a:off x="251520" y="980728"/>
            <a:ext cx="2664296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minići veljača 2014. 128.jpg"/>
          <p:cNvPicPr>
            <a:picLocks noChangeAspect="1"/>
          </p:cNvPicPr>
          <p:nvPr/>
        </p:nvPicPr>
        <p:blipFill>
          <a:blip r:embed="rId5" cstate="print"/>
          <a:srcRect l="10824" r="19905"/>
          <a:stretch>
            <a:fillRect/>
          </a:stretch>
        </p:blipFill>
        <p:spPr>
          <a:xfrm>
            <a:off x="3203848" y="980728"/>
            <a:ext cx="2304256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minići veljača 2014. 129.jpg"/>
          <p:cNvPicPr>
            <a:picLocks noChangeAspect="1"/>
          </p:cNvPicPr>
          <p:nvPr/>
        </p:nvPicPr>
        <p:blipFill>
          <a:blip r:embed="rId6" cstate="print"/>
          <a:srcRect l="15153"/>
          <a:stretch>
            <a:fillRect/>
          </a:stretch>
        </p:blipFill>
        <p:spPr>
          <a:xfrm>
            <a:off x="5796136" y="908720"/>
            <a:ext cx="2822344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minići veljača 2014. 134.jpg"/>
          <p:cNvPicPr>
            <a:picLocks noChangeAspect="1"/>
          </p:cNvPicPr>
          <p:nvPr/>
        </p:nvPicPr>
        <p:blipFill>
          <a:blip r:embed="rId7" cstate="print"/>
          <a:srcRect l="27496" r="20550"/>
          <a:stretch>
            <a:fillRect/>
          </a:stretch>
        </p:blipFill>
        <p:spPr>
          <a:xfrm>
            <a:off x="7236296" y="4077072"/>
            <a:ext cx="1728192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minići veljača 2014. 144.jpg"/>
          <p:cNvPicPr>
            <a:picLocks noChangeAspect="1"/>
          </p:cNvPicPr>
          <p:nvPr/>
        </p:nvPicPr>
        <p:blipFill>
          <a:blip r:embed="rId8" cstate="print"/>
          <a:srcRect r="22069"/>
          <a:stretch>
            <a:fillRect/>
          </a:stretch>
        </p:blipFill>
        <p:spPr>
          <a:xfrm>
            <a:off x="4572000" y="4077072"/>
            <a:ext cx="2592288" cy="249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r-HR" sz="2800" dirty="0" smtClean="0"/>
              <a:t>Prepoznavanje i imenovanje sebe (prostor, slika o sebi i drugima)</a:t>
            </a:r>
            <a:endParaRPr lang="hr-HR" sz="2800" dirty="0"/>
          </a:p>
        </p:txBody>
      </p:sp>
      <p:pic>
        <p:nvPicPr>
          <p:cNvPr id="4" name="Slika 3" descr="minići veljača 2014. 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3326400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minići veljača 2014. 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326400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minići veljača 2014. 119.jpg"/>
          <p:cNvPicPr>
            <a:picLocks noChangeAspect="1"/>
          </p:cNvPicPr>
          <p:nvPr/>
        </p:nvPicPr>
        <p:blipFill>
          <a:blip r:embed="rId4" cstate="print"/>
          <a:srcRect l="8659"/>
          <a:stretch>
            <a:fillRect/>
          </a:stretch>
        </p:blipFill>
        <p:spPr>
          <a:xfrm>
            <a:off x="539552" y="4077072"/>
            <a:ext cx="3038368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minići veljača 2014. 138.jpg"/>
          <p:cNvPicPr>
            <a:picLocks noChangeAspect="1"/>
          </p:cNvPicPr>
          <p:nvPr/>
        </p:nvPicPr>
        <p:blipFill>
          <a:blip r:embed="rId5" cstate="print"/>
          <a:srcRect l="17367" r="11196"/>
          <a:stretch>
            <a:fillRect/>
          </a:stretch>
        </p:blipFill>
        <p:spPr>
          <a:xfrm>
            <a:off x="3851920" y="4077072"/>
            <a:ext cx="2376264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minići veljača 2014. 143.jpg"/>
          <p:cNvPicPr>
            <a:picLocks noChangeAspect="1"/>
          </p:cNvPicPr>
          <p:nvPr/>
        </p:nvPicPr>
        <p:blipFill>
          <a:blip r:embed="rId6" cstate="print"/>
          <a:srcRect l="15237" r="12929"/>
          <a:stretch>
            <a:fillRect/>
          </a:stretch>
        </p:blipFill>
        <p:spPr>
          <a:xfrm>
            <a:off x="6372200" y="4077072"/>
            <a:ext cx="2376264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hr-HR" sz="3200" dirty="0" smtClean="0"/>
              <a:t>Uspostavljanje odnosa </a:t>
            </a:r>
            <a:endParaRPr lang="hr-HR" sz="3200" dirty="0"/>
          </a:p>
        </p:txBody>
      </p:sp>
      <p:pic>
        <p:nvPicPr>
          <p:cNvPr id="3" name="Slika 2" descr="minići veljača 2014. 114.jpg"/>
          <p:cNvPicPr>
            <a:picLocks noChangeAspect="1"/>
          </p:cNvPicPr>
          <p:nvPr/>
        </p:nvPicPr>
        <p:blipFill>
          <a:blip r:embed="rId2" cstate="print"/>
          <a:srcRect l="10823" r="6916"/>
          <a:stretch>
            <a:fillRect/>
          </a:stretch>
        </p:blipFill>
        <p:spPr>
          <a:xfrm>
            <a:off x="179512" y="4005064"/>
            <a:ext cx="2736304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 descr="minići veljača 2014. 152.jpg"/>
          <p:cNvPicPr>
            <a:picLocks noChangeAspect="1"/>
          </p:cNvPicPr>
          <p:nvPr/>
        </p:nvPicPr>
        <p:blipFill>
          <a:blip r:embed="rId3" cstate="print"/>
          <a:srcRect l="4329" r="2587"/>
          <a:stretch>
            <a:fillRect/>
          </a:stretch>
        </p:blipFill>
        <p:spPr>
          <a:xfrm>
            <a:off x="2987824" y="4005064"/>
            <a:ext cx="3096344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minići veljača 2014. 146.jpg"/>
          <p:cNvPicPr>
            <a:picLocks noChangeAspect="1"/>
          </p:cNvPicPr>
          <p:nvPr/>
        </p:nvPicPr>
        <p:blipFill>
          <a:blip r:embed="rId4" cstate="print"/>
          <a:srcRect l="6494" r="7983"/>
          <a:stretch>
            <a:fillRect/>
          </a:stretch>
        </p:blipFill>
        <p:spPr>
          <a:xfrm>
            <a:off x="6191672" y="4005064"/>
            <a:ext cx="2844824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minići veljača 2014. 149.jpg"/>
          <p:cNvPicPr>
            <a:picLocks noChangeAspect="1"/>
          </p:cNvPicPr>
          <p:nvPr/>
        </p:nvPicPr>
        <p:blipFill>
          <a:blip r:embed="rId5" cstate="print"/>
          <a:srcRect r="11246"/>
          <a:stretch>
            <a:fillRect/>
          </a:stretch>
        </p:blipFill>
        <p:spPr>
          <a:xfrm>
            <a:off x="1259632" y="1052736"/>
            <a:ext cx="2952328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minići veljača 2014. 1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052736"/>
            <a:ext cx="3326400" cy="249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r-HR" sz="3600" dirty="0" smtClean="0"/>
              <a:t>U njima ……..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ctr"/>
            <a:r>
              <a:rPr lang="hr-HR" dirty="0" smtClean="0"/>
              <a:t>Prepoznajemo sebe</a:t>
            </a:r>
          </a:p>
          <a:p>
            <a:pPr algn="ctr"/>
            <a:r>
              <a:rPr lang="hr-HR" dirty="0" smtClean="0"/>
              <a:t>Ostale zaposlenike u vrtiću </a:t>
            </a:r>
          </a:p>
          <a:p>
            <a:pPr algn="ctr"/>
            <a:r>
              <a:rPr lang="hr-HR" dirty="0" smtClean="0"/>
              <a:t>Njihovu braću</a:t>
            </a:r>
          </a:p>
          <a:p>
            <a:pPr algn="ctr"/>
            <a:r>
              <a:rPr lang="hr-HR" dirty="0" smtClean="0"/>
              <a:t>Roditelje</a:t>
            </a:r>
          </a:p>
          <a:p>
            <a:pPr algn="ctr"/>
            <a:r>
              <a:rPr lang="hr-HR" dirty="0" smtClean="0"/>
              <a:t>Bake i djedove</a:t>
            </a:r>
          </a:p>
          <a:p>
            <a:pPr algn="ctr"/>
            <a:r>
              <a:rPr lang="hr-HR" dirty="0" smtClean="0"/>
              <a:t>I sve one koji su utisnuli trag u njihove glavice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Dvogodišnjaci ……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614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sz="3600" dirty="0"/>
              <a:t>U razdoblju između druge i treće godine, često djecu nazivamo nepodnošljivom. Dotada kooperativno dijete može postati </a:t>
            </a:r>
            <a:endParaRPr lang="hr-HR" sz="3600" dirty="0" smtClean="0"/>
          </a:p>
          <a:p>
            <a:pPr>
              <a:buFont typeface="Wingdings" pitchFamily="2" charset="2"/>
              <a:buChar char="v"/>
            </a:pPr>
            <a:r>
              <a:rPr lang="hr-HR" sz="3600" dirty="0" smtClean="0"/>
              <a:t>prkosno</a:t>
            </a:r>
            <a:r>
              <a:rPr lang="hr-HR" sz="3600" dirty="0"/>
              <a:t>, </a:t>
            </a:r>
            <a:endParaRPr lang="hr-HR" sz="3600" dirty="0" smtClean="0"/>
          </a:p>
          <a:p>
            <a:pPr>
              <a:buFont typeface="Wingdings" pitchFamily="2" charset="2"/>
              <a:buChar char="v"/>
            </a:pPr>
            <a:r>
              <a:rPr lang="hr-HR" sz="3600" dirty="0" smtClean="0"/>
              <a:t>lako </a:t>
            </a:r>
            <a:r>
              <a:rPr lang="hr-HR" sz="3600" dirty="0"/>
              <a:t>plane </a:t>
            </a:r>
            <a:endParaRPr lang="hr-HR" sz="3600" dirty="0" smtClean="0"/>
          </a:p>
          <a:p>
            <a:pPr>
              <a:buFont typeface="Wingdings" pitchFamily="2" charset="2"/>
              <a:buChar char="v"/>
            </a:pPr>
            <a:r>
              <a:rPr lang="hr-HR" sz="3600" dirty="0" smtClean="0"/>
              <a:t>i </a:t>
            </a:r>
            <a:r>
              <a:rPr lang="hr-HR" sz="3600" dirty="0"/>
              <a:t>postaje čudno kada nije sve po njegovom. </a:t>
            </a:r>
            <a:endParaRPr lang="hr-HR" sz="3600" dirty="0" smtClean="0"/>
          </a:p>
          <a:p>
            <a:pPr>
              <a:buNone/>
            </a:pPr>
            <a:r>
              <a:rPr lang="hr-HR" sz="3600" b="1" dirty="0" smtClean="0"/>
              <a:t>Dijete </a:t>
            </a:r>
            <a:r>
              <a:rPr lang="hr-HR" sz="3600" b="1" dirty="0"/>
              <a:t>u to doba vidi svijet </a:t>
            </a:r>
            <a:r>
              <a:rPr lang="hr-HR" sz="3600" b="1" dirty="0" smtClean="0"/>
              <a:t>samo</a:t>
            </a:r>
          </a:p>
          <a:p>
            <a:pPr>
              <a:buNone/>
            </a:pPr>
            <a:r>
              <a:rPr lang="hr-HR" sz="3600" b="1" dirty="0" smtClean="0"/>
              <a:t>sa </a:t>
            </a:r>
            <a:r>
              <a:rPr lang="hr-HR" sz="3600" b="1" dirty="0"/>
              <a:t>svog stajališta i ne može se usmjeriti na potrebe drugih</a:t>
            </a:r>
            <a:r>
              <a:rPr lang="hr-HR" sz="3600" b="1" dirty="0" smtClean="0"/>
              <a:t>.</a:t>
            </a:r>
          </a:p>
          <a:p>
            <a:pPr>
              <a:buNone/>
            </a:pPr>
            <a:r>
              <a:rPr lang="hr-HR" sz="3600" dirty="0" smtClean="0"/>
              <a:t> </a:t>
            </a:r>
            <a:r>
              <a:rPr lang="hr-HR" sz="3600" b="1" dirty="0">
                <a:solidFill>
                  <a:srgbClr val="0000FF"/>
                </a:solidFill>
              </a:rPr>
              <a:t>Ono nije sebično, ono nas voli, međutim njegova egocentričnost tjera ga </a:t>
            </a:r>
            <a:r>
              <a:rPr lang="hr-HR" sz="3600" b="1" dirty="0" smtClean="0">
                <a:solidFill>
                  <a:srgbClr val="0000FF"/>
                </a:solidFill>
              </a:rPr>
              <a:t>da</a:t>
            </a:r>
          </a:p>
          <a:p>
            <a:pPr>
              <a:buNone/>
            </a:pPr>
            <a:r>
              <a:rPr lang="hr-HR" sz="3600" b="1" dirty="0" smtClean="0">
                <a:solidFill>
                  <a:srgbClr val="0000FF"/>
                </a:solidFill>
              </a:rPr>
              <a:t>sebe </a:t>
            </a:r>
            <a:r>
              <a:rPr lang="hr-HR" sz="3600" b="1" dirty="0">
                <a:solidFill>
                  <a:srgbClr val="0000FF"/>
                </a:solidFill>
              </a:rPr>
              <a:t>stavi na prvo mjesto, </a:t>
            </a:r>
            <a:r>
              <a:rPr lang="hr-HR" sz="3600" b="1" u="sng" dirty="0">
                <a:solidFill>
                  <a:srgbClr val="0000FF"/>
                </a:solidFill>
              </a:rPr>
              <a:t>međutim ne voli kada smo mi </a:t>
            </a:r>
            <a:r>
              <a:rPr lang="hr-HR" sz="3600" b="1" u="sng" dirty="0" smtClean="0">
                <a:solidFill>
                  <a:srgbClr val="0000FF"/>
                </a:solidFill>
              </a:rPr>
              <a:t>uzrujani!!! </a:t>
            </a:r>
          </a:p>
          <a:p>
            <a:pPr>
              <a:buNone/>
            </a:pPr>
            <a:r>
              <a:rPr lang="hr-HR" sz="3600" dirty="0" smtClean="0"/>
              <a:t>Tijekom </a:t>
            </a:r>
            <a:r>
              <a:rPr lang="hr-HR" sz="3600" dirty="0"/>
              <a:t>sljedeće godine počinje zapažati i potrebe ostalih ljudi.</a:t>
            </a:r>
          </a:p>
          <a:p>
            <a:pPr>
              <a:buNone/>
            </a:pPr>
            <a:r>
              <a:rPr lang="hr-HR" sz="3600" b="1" dirty="0"/>
              <a:t>Neke činjenice o napadajima bijesa:</a:t>
            </a:r>
          </a:p>
          <a:p>
            <a:pPr lvl="0">
              <a:buFont typeface="Wingdings" pitchFamily="2" charset="2"/>
              <a:buChar char="v"/>
            </a:pPr>
            <a:r>
              <a:rPr lang="hr-HR" sz="3600" dirty="0"/>
              <a:t>Vrhunac napada bijesa je između prve i treće godine.</a:t>
            </a:r>
          </a:p>
          <a:p>
            <a:pPr lvl="0">
              <a:buFont typeface="Wingdings" pitchFamily="2" charset="2"/>
              <a:buChar char="v"/>
            </a:pPr>
            <a:r>
              <a:rPr lang="hr-HR" sz="3600" dirty="0"/>
              <a:t>Nema razlike u odnosu na spol, no djevojčice su sklonije bijes iskaljivati verbalno, a dječaci fizički.</a:t>
            </a:r>
          </a:p>
          <a:p>
            <a:pPr lvl="0">
              <a:buFont typeface="Wingdings" pitchFamily="2" charset="2"/>
              <a:buChar char="v"/>
            </a:pPr>
            <a:r>
              <a:rPr lang="hr-HR" sz="3600" dirty="0"/>
              <a:t>Nećete spriječiti napadaje bijesa dopuštanjem djetetu da radi ono što želi, već to povećava njihov broj jer dijete uči da će tako biti po njegovom.</a:t>
            </a:r>
          </a:p>
          <a:p>
            <a:pPr lvl="0">
              <a:buFont typeface="Wingdings" pitchFamily="2" charset="2"/>
              <a:buChar char="v"/>
            </a:pPr>
            <a:r>
              <a:rPr lang="hr-HR" sz="3600" dirty="0"/>
              <a:t>Djeca mogu biti agresivna tijekom napada bijesa.</a:t>
            </a:r>
          </a:p>
          <a:p>
            <a:pPr>
              <a:buNone/>
            </a:pPr>
            <a:r>
              <a:rPr lang="hr-HR" sz="3600" dirty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r-HR" sz="3100" dirty="0"/>
              <a:t>Potrebno je iskoristiti mogućnosti koje nam razvoj u to doba nudi 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hr-HR" sz="2400" b="1" dirty="0"/>
              <a:t>Radoznalost</a:t>
            </a:r>
            <a:r>
              <a:rPr lang="hr-HR" sz="2400" dirty="0"/>
              <a:t>. Njegov um željan je znanja i ne poznaje granice. Želi naučiti o svemu što ga okružuje (odabir igračaka, igara, okruženja)</a:t>
            </a:r>
          </a:p>
          <a:p>
            <a:pPr lvl="0"/>
            <a:r>
              <a:rPr lang="hr-HR" sz="2400" b="1" dirty="0"/>
              <a:t>Komunikacija</a:t>
            </a:r>
            <a:r>
              <a:rPr lang="hr-HR" sz="2400" dirty="0"/>
              <a:t>. Razvoj govornih vještina i interes za priče i slikovnice. Postavlja puno pitanja.</a:t>
            </a:r>
          </a:p>
          <a:p>
            <a:pPr lvl="0"/>
            <a:r>
              <a:rPr lang="hr-HR" sz="2400" b="1" dirty="0"/>
              <a:t>Samodostatnost</a:t>
            </a:r>
            <a:r>
              <a:rPr lang="hr-HR" sz="2400" dirty="0"/>
              <a:t>. Potreba da radnje obavlja sam, imitira radnje odraslih.</a:t>
            </a:r>
          </a:p>
          <a:p>
            <a:pPr lvl="0"/>
            <a:r>
              <a:rPr lang="hr-HR" sz="2400" b="1" dirty="0" smtClean="0"/>
              <a:t>Smijeh</a:t>
            </a:r>
            <a:r>
              <a:rPr lang="hr-HR" sz="2400" dirty="0" smtClean="0"/>
              <a:t>. Humor dvogodišnjeg djeteta nije zreo za humor odraslih, no ipak se možete zabaviti. Ono preuzima inicijativu kada Vas pokušava nasmijati i smijulji se vašoj duhovitosti.</a:t>
            </a:r>
            <a:r>
              <a:rPr lang="hr-HR" sz="2400" dirty="0"/>
              <a:t> </a:t>
            </a:r>
            <a:endParaRPr lang="hr-HR" sz="2400" dirty="0" smtClean="0"/>
          </a:p>
          <a:p>
            <a:pPr lvl="0"/>
            <a:r>
              <a:rPr lang="hr-HR" sz="2400" dirty="0" smtClean="0"/>
              <a:t>Što </a:t>
            </a:r>
            <a:r>
              <a:rPr lang="hr-HR" sz="2400" dirty="0"/>
              <a:t>je starije djetetu postaju važnija </a:t>
            </a:r>
            <a:r>
              <a:rPr lang="hr-HR" sz="2400" b="1" dirty="0"/>
              <a:t>druga djeca</a:t>
            </a:r>
            <a:r>
              <a:rPr lang="hr-HR" sz="2400" dirty="0"/>
              <a:t>. Želi provoditi sa njima više vremena.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anda\Local Settings\Temporary Internet Files\Content.IE5\HH5HEFNU\MC9004449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4382788"/>
            <a:ext cx="1800200" cy="233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r-HR" sz="3200" dirty="0" smtClean="0"/>
              <a:t>SVE AKTIVNOSTI U VRTIĆU </a:t>
            </a:r>
            <a:br>
              <a:rPr lang="hr-HR" sz="3200" dirty="0" smtClean="0"/>
            </a:br>
            <a:r>
              <a:rPr lang="hr-HR" sz="3200" dirty="0" smtClean="0"/>
              <a:t>PROVODILE SU SE ZA POTICANJE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hr-HR" sz="2800" dirty="0" smtClean="0"/>
              <a:t>EMOCIONALNOG RAZVOJA (samostalnost, samopouzdanje, osjećaj pripadanja, </a:t>
            </a:r>
            <a:r>
              <a:rPr lang="hr-HR" sz="2800" dirty="0" err="1" smtClean="0"/>
              <a:t>slobode.</a:t>
            </a:r>
            <a:r>
              <a:rPr lang="hr-HR" sz="2800" dirty="0" smtClean="0"/>
              <a:t>.)</a:t>
            </a:r>
          </a:p>
          <a:p>
            <a:r>
              <a:rPr lang="hr-HR" sz="2800" dirty="0" smtClean="0"/>
              <a:t>RAZVOJA SOCIJALNIH VJEŠTINA</a:t>
            </a:r>
          </a:p>
          <a:p>
            <a:r>
              <a:rPr lang="hr-HR" sz="2800" dirty="0" smtClean="0"/>
              <a:t>RAZVOJ GOVORA</a:t>
            </a:r>
          </a:p>
          <a:p>
            <a:r>
              <a:rPr lang="hr-HR" sz="2800" dirty="0" smtClean="0"/>
              <a:t>MOTORIČKI RAZVOJ DO RAZVOJA MOTORNIH VJEŠTINA</a:t>
            </a:r>
          </a:p>
          <a:p>
            <a:r>
              <a:rPr lang="hr-HR" sz="2800" dirty="0" smtClean="0"/>
              <a:t>SPOZNAJNI RAZVOJ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Misao vodilja 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/>
              <a:t>Kada djeci pristupamo s ljubavlju, pažnjom i opušteno, stvaramo optimalne uvjete, da dijete svladava poteškoće i iskustveno uči.</a:t>
            </a:r>
          </a:p>
          <a:p>
            <a:pPr algn="ctr">
              <a:buNone/>
            </a:pPr>
            <a:r>
              <a:rPr lang="hr-HR" dirty="0" smtClean="0"/>
              <a:t>Dijete ima veliko povjerenje u nas i mi smo njegovi modeli i to nas čini odgovornim u odnosu sa djetetom</a:t>
            </a:r>
            <a:endParaRPr lang="hr-HR" dirty="0"/>
          </a:p>
        </p:txBody>
      </p:sp>
      <p:pic>
        <p:nvPicPr>
          <p:cNvPr id="4" name="Picture 2" descr="C:\Documents and Settings\Panda\Local Settings\Temporary Internet Files\Content.IE5\HH5HEFNU\MC9004449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4382788"/>
            <a:ext cx="1800200" cy="233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hr-HR" sz="2800" dirty="0" smtClean="0"/>
              <a:t>Odgojitelj u stvaranju osjećaja pripadanja i sigurnosti, spontanog usvajanja socijalnih vještina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Fotografije djece u prostoru</a:t>
            </a:r>
          </a:p>
          <a:p>
            <a:r>
              <a:rPr lang="hr-HR" sz="2800" dirty="0" smtClean="0"/>
              <a:t>VIP kućica sa figuricom djeteta (imenovanje djece iz skupine, pridavanje pozornosti djetetu, vedra atmosfera, identifikacija)</a:t>
            </a:r>
          </a:p>
          <a:p>
            <a:r>
              <a:rPr lang="hr-HR" sz="2800" dirty="0" smtClean="0"/>
              <a:t>Kućica poljubaca- aktivnosti koje potiču stvaranje odnosa</a:t>
            </a:r>
          </a:p>
          <a:p>
            <a:r>
              <a:rPr lang="hr-HR" sz="2800" dirty="0" smtClean="0"/>
              <a:t>Ogledala u prostoru (gledanje po dvoje, troje, praćenje emocija na osnovu mimike)</a:t>
            </a:r>
          </a:p>
          <a:p>
            <a:r>
              <a:rPr lang="hr-HR" sz="2800" dirty="0" smtClean="0"/>
              <a:t>Glazbene igre</a:t>
            </a:r>
            <a:endParaRPr lang="hr-HR" sz="2800" dirty="0"/>
          </a:p>
        </p:txBody>
      </p:sp>
      <p:pic>
        <p:nvPicPr>
          <p:cNvPr id="4" name="Picture 2" descr="C:\Documents and Settings\Panda\Local Settings\Temporary Internet Files\Content.IE5\HH5HEFNU\MC9004449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59335"/>
            <a:ext cx="1440160" cy="186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hr-HR" sz="3200" dirty="0" smtClean="0"/>
              <a:t>Odgojitelj …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hr-HR" dirty="0" smtClean="0"/>
              <a:t>Promatra, bilježi, planira, djeluje</a:t>
            </a:r>
          </a:p>
          <a:p>
            <a:r>
              <a:rPr lang="hr-HR" dirty="0" smtClean="0"/>
              <a:t>Individualno pristupa svakom djetetu</a:t>
            </a:r>
          </a:p>
          <a:p>
            <a:r>
              <a:rPr lang="hr-HR" dirty="0" smtClean="0"/>
              <a:t>Potiče na stvaranje odnosa: utjeha, pomaganje,maženje, igre skrivanja,poticanje samostalnosti-osnaživanje</a:t>
            </a:r>
          </a:p>
          <a:p>
            <a:r>
              <a:rPr lang="hr-HR" dirty="0" smtClean="0"/>
              <a:t>Model govora, ponašanja, socijalnih vještina</a:t>
            </a:r>
          </a:p>
          <a:p>
            <a:r>
              <a:rPr lang="hr-HR" dirty="0" smtClean="0"/>
              <a:t>Stvaranje prostora i promjene koje doprinose sveukupnom razvoju djeteta</a:t>
            </a:r>
          </a:p>
          <a:p>
            <a:r>
              <a:rPr lang="hr-HR" dirty="0" smtClean="0"/>
              <a:t>Dostupnost i bogatstvo materijala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hr-HR" sz="2800" dirty="0" smtClean="0"/>
              <a:t>RAZNOLIKOST SADRAŽAJA, INDIVIDUALNI PRISTUP</a:t>
            </a:r>
            <a:endParaRPr lang="hr-HR" sz="2800" dirty="0"/>
          </a:p>
        </p:txBody>
      </p:sp>
      <p:pic>
        <p:nvPicPr>
          <p:cNvPr id="3" name="Slika 2" descr="minići veljača 2014. 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 descr="minići veljača 2014.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509120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minići veljača 2014.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7544" y="4077032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minići veljača 2014. 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844824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minići veljača 2014. 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132856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minići veljača 2014. 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509120"/>
            <a:ext cx="288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OD INDIVIDUALACA DO IGRE U DVOJE </a:t>
            </a:r>
            <a:endParaRPr lang="hr-HR" sz="2400" dirty="0"/>
          </a:p>
        </p:txBody>
      </p:sp>
      <p:pic>
        <p:nvPicPr>
          <p:cNvPr id="3" name="Slika 2" descr="minići veljača 2014.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9120"/>
            <a:ext cx="2880000" cy="2160000"/>
          </a:xfrm>
          <a:prstGeom prst="rect">
            <a:avLst/>
          </a:prstGeom>
        </p:spPr>
      </p:pic>
      <p:pic>
        <p:nvPicPr>
          <p:cNvPr id="4" name="Slika 3" descr="minići veljača 2014. 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2880000" cy="2160000"/>
          </a:xfrm>
          <a:prstGeom prst="rect">
            <a:avLst/>
          </a:prstGeom>
        </p:spPr>
      </p:pic>
      <p:pic>
        <p:nvPicPr>
          <p:cNvPr id="5" name="Slika 4" descr="minići veljača 2014. 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09120"/>
            <a:ext cx="2880000" cy="2160000"/>
          </a:xfrm>
          <a:prstGeom prst="rect">
            <a:avLst/>
          </a:prstGeom>
        </p:spPr>
      </p:pic>
      <p:pic>
        <p:nvPicPr>
          <p:cNvPr id="6" name="Slika 5" descr="minići veljača 2014. 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132856"/>
            <a:ext cx="2880000" cy="2160000"/>
          </a:xfrm>
          <a:prstGeom prst="rect">
            <a:avLst/>
          </a:prstGeom>
        </p:spPr>
      </p:pic>
      <p:pic>
        <p:nvPicPr>
          <p:cNvPr id="7" name="Slika 6" descr="P31301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509120"/>
            <a:ext cx="2880000" cy="2160000"/>
          </a:xfrm>
          <a:prstGeom prst="rect">
            <a:avLst/>
          </a:prstGeom>
        </p:spPr>
      </p:pic>
      <p:pic>
        <p:nvPicPr>
          <p:cNvPr id="8" name="Slika 7" descr="P3130135.JPG"/>
          <p:cNvPicPr>
            <a:picLocks noChangeAspect="1"/>
          </p:cNvPicPr>
          <p:nvPr/>
        </p:nvPicPr>
        <p:blipFill>
          <a:blip r:embed="rId7" cstate="print"/>
          <a:srcRect r="12490"/>
          <a:stretch>
            <a:fillRect/>
          </a:stretch>
        </p:blipFill>
        <p:spPr>
          <a:xfrm>
            <a:off x="6300192" y="2132856"/>
            <a:ext cx="2520280" cy="2160000"/>
          </a:xfrm>
          <a:prstGeom prst="rect">
            <a:avLst/>
          </a:prstGeom>
        </p:spPr>
      </p:pic>
      <p:pic>
        <p:nvPicPr>
          <p:cNvPr id="9" name="Slika 8" descr="P5050112.JPG"/>
          <p:cNvPicPr>
            <a:picLocks noChangeAspect="1"/>
          </p:cNvPicPr>
          <p:nvPr/>
        </p:nvPicPr>
        <p:blipFill>
          <a:blip r:embed="rId8" cstate="print"/>
          <a:srcRect t="5400" b="7924"/>
          <a:stretch>
            <a:fillRect/>
          </a:stretch>
        </p:blipFill>
        <p:spPr>
          <a:xfrm>
            <a:off x="5868144" y="116632"/>
            <a:ext cx="2880000" cy="1872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568</Words>
  <Application>Microsoft Office PowerPoint</Application>
  <PresentationFormat>Prikaz na zaslonu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tema</vt:lpstr>
      <vt:lpstr>Minilimači  i njihovi modeli</vt:lpstr>
      <vt:lpstr>Dvogodišnjaci ……</vt:lpstr>
      <vt:lpstr>Potrebno je iskoristiti mogućnosti koje nam razvoj u to doba nudi : </vt:lpstr>
      <vt:lpstr>SVE AKTIVNOSTI U VRTIĆU  PROVODILE SU SE ZA POTICANJE</vt:lpstr>
      <vt:lpstr>Misao vodilja ….</vt:lpstr>
      <vt:lpstr>Odgojitelj u stvaranju osjećaja pripadanja i sigurnosti, spontanog usvajanja socijalnih vještina</vt:lpstr>
      <vt:lpstr>Odgojitelj …</vt:lpstr>
      <vt:lpstr>RAZNOLIKOST SADRAŽAJA, INDIVIDUALNI PRISTUP</vt:lpstr>
      <vt:lpstr>OD INDIVIDUALACA DO IGRE U DVOJE </vt:lpstr>
      <vt:lpstr>Ponašanje djece..</vt:lpstr>
      <vt:lpstr>SAMOSTALNOST</vt:lpstr>
      <vt:lpstr>Prepoznavanje i imenovanje sebe (prostor, slika o sebi i drugima)</vt:lpstr>
      <vt:lpstr>Uspostavljanje odnosa </vt:lpstr>
      <vt:lpstr>U njima ……..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Minilimači  i njihovi modeli</dc:title>
  <dc:creator>Panda</dc:creator>
  <cp:lastModifiedBy>Panda</cp:lastModifiedBy>
  <cp:revision>15</cp:revision>
  <dcterms:created xsi:type="dcterms:W3CDTF">2014-05-17T17:26:42Z</dcterms:created>
  <dcterms:modified xsi:type="dcterms:W3CDTF">2014-05-19T07:15:55Z</dcterms:modified>
</cp:coreProperties>
</file>