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58" r:id="rId5"/>
    <p:sldId id="259" r:id="rId6"/>
    <p:sldId id="277" r:id="rId7"/>
    <p:sldId id="260" r:id="rId8"/>
    <p:sldId id="263" r:id="rId9"/>
    <p:sldId id="261" r:id="rId10"/>
    <p:sldId id="267" r:id="rId11"/>
    <p:sldId id="262" r:id="rId12"/>
    <p:sldId id="265" r:id="rId13"/>
    <p:sldId id="276" r:id="rId14"/>
    <p:sldId id="266" r:id="rId15"/>
    <p:sldId id="275" r:id="rId16"/>
    <p:sldId id="274" r:id="rId17"/>
    <p:sldId id="268" r:id="rId18"/>
    <p:sldId id="269" r:id="rId19"/>
    <p:sldId id="270" r:id="rId20"/>
    <p:sldId id="271" r:id="rId21"/>
    <p:sldId id="272" r:id="rId22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02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10558-7C43-4E08-B074-C79FD58EF6A1}" type="datetimeFigureOut">
              <a:rPr lang="hr-HR" smtClean="0"/>
              <a:pPr/>
              <a:t>13.09.2015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552E0-084D-4F93-98E8-CDEA707EDFE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 advTm="7000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10558-7C43-4E08-B074-C79FD58EF6A1}" type="datetimeFigureOut">
              <a:rPr lang="hr-HR" smtClean="0"/>
              <a:pPr/>
              <a:t>13.09.2015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552E0-084D-4F93-98E8-CDEA707EDFE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 advTm="7000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10558-7C43-4E08-B074-C79FD58EF6A1}" type="datetimeFigureOut">
              <a:rPr lang="hr-HR" smtClean="0"/>
              <a:pPr/>
              <a:t>13.09.2015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552E0-084D-4F93-98E8-CDEA707EDFE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 advTm="7000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10558-7C43-4E08-B074-C79FD58EF6A1}" type="datetimeFigureOut">
              <a:rPr lang="hr-HR" smtClean="0"/>
              <a:pPr/>
              <a:t>13.09.2015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552E0-084D-4F93-98E8-CDEA707EDFE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 advTm="7000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10558-7C43-4E08-B074-C79FD58EF6A1}" type="datetimeFigureOut">
              <a:rPr lang="hr-HR" smtClean="0"/>
              <a:pPr/>
              <a:t>13.09.2015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552E0-084D-4F93-98E8-CDEA707EDFE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 advTm="7000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10558-7C43-4E08-B074-C79FD58EF6A1}" type="datetimeFigureOut">
              <a:rPr lang="hr-HR" smtClean="0"/>
              <a:pPr/>
              <a:t>13.09.2015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552E0-084D-4F93-98E8-CDEA707EDFE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 advTm="7000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10558-7C43-4E08-B074-C79FD58EF6A1}" type="datetimeFigureOut">
              <a:rPr lang="hr-HR" smtClean="0"/>
              <a:pPr/>
              <a:t>13.09.2015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552E0-084D-4F93-98E8-CDEA707EDFE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 advTm="7000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10558-7C43-4E08-B074-C79FD58EF6A1}" type="datetimeFigureOut">
              <a:rPr lang="hr-HR" smtClean="0"/>
              <a:pPr/>
              <a:t>13.09.2015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552E0-084D-4F93-98E8-CDEA707EDFE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 advTm="7000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10558-7C43-4E08-B074-C79FD58EF6A1}" type="datetimeFigureOut">
              <a:rPr lang="hr-HR" smtClean="0"/>
              <a:pPr/>
              <a:t>13.09.2015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552E0-084D-4F93-98E8-CDEA707EDFE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 advTm="7000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10558-7C43-4E08-B074-C79FD58EF6A1}" type="datetimeFigureOut">
              <a:rPr lang="hr-HR" smtClean="0"/>
              <a:pPr/>
              <a:t>13.09.2015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552E0-084D-4F93-98E8-CDEA707EDFE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 advTm="7000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10558-7C43-4E08-B074-C79FD58EF6A1}" type="datetimeFigureOut">
              <a:rPr lang="hr-HR" smtClean="0"/>
              <a:pPr/>
              <a:t>13.09.2015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552E0-084D-4F93-98E8-CDEA707EDFE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med" advTm="7000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10558-7C43-4E08-B074-C79FD58EF6A1}" type="datetimeFigureOut">
              <a:rPr lang="hr-HR" smtClean="0"/>
              <a:pPr/>
              <a:t>13.09.2015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552E0-084D-4F93-98E8-CDEA707EDFE5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7000">
    <p:pull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Panda\Desktop\Instrumental...%20-priredba-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bezimena.bmp"/>
          <p:cNvPicPr>
            <a:picLocks noChangeAspect="1"/>
          </p:cNvPicPr>
          <p:nvPr/>
        </p:nvPicPr>
        <p:blipFill>
          <a:blip r:embed="rId3" cstate="print"/>
          <a:srcRect t="11132" b="9188"/>
          <a:stretch>
            <a:fillRect/>
          </a:stretch>
        </p:blipFill>
        <p:spPr>
          <a:xfrm>
            <a:off x="5868144" y="5157192"/>
            <a:ext cx="2939878" cy="11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ŽIVJETI ZDRAVO</a:t>
            </a:r>
            <a:br>
              <a:rPr lang="hr-HR" dirty="0" smtClean="0"/>
            </a:br>
            <a:r>
              <a:rPr lang="hr-HR" dirty="0" smtClean="0"/>
              <a:t>ŽIVJETI ZA BUDUĆNOST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DJEČJI VRTIĆ – </a:t>
            </a:r>
            <a:r>
              <a:rPr lang="hr-HR" dirty="0" err="1" smtClean="0"/>
              <a:t>VRTIĆ</a:t>
            </a:r>
            <a:r>
              <a:rPr lang="hr-HR" dirty="0" smtClean="0"/>
              <a:t> PANDA</a:t>
            </a:r>
          </a:p>
          <a:p>
            <a:r>
              <a:rPr lang="hr-HR" dirty="0" smtClean="0"/>
              <a:t>VARAŽDIN</a:t>
            </a:r>
            <a:endParaRPr lang="hr-HR" dirty="0"/>
          </a:p>
        </p:txBody>
      </p:sp>
      <p:pic>
        <p:nvPicPr>
          <p:cNvPr id="6" name="Instrumental... -priredba-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55576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N0638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611560" y="260648"/>
            <a:ext cx="3864000" cy="28980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Slika 3" descr="DSCN0627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4788024" y="3573016"/>
            <a:ext cx="3864000" cy="28980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Slika 4" descr="DSCN0630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4788024" y="260648"/>
            <a:ext cx="3864000" cy="28980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d:\My Documents\maksići svibanj\11263728_10206479499523573_1950449423_n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539552" y="3501008"/>
            <a:ext cx="3864000" cy="289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Tm="7000"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zervirano mjesto sadržaja 3" descr="P9190156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539552" y="3501008"/>
            <a:ext cx="3840000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Slika 2" descr="PB120159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rcRect t="6631"/>
          <a:stretch>
            <a:fillRect/>
          </a:stretch>
        </p:blipFill>
        <p:spPr>
          <a:xfrm>
            <a:off x="467544" y="404664"/>
            <a:ext cx="4112695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Slika 3" descr="PB120162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rcRect t="6631"/>
          <a:stretch>
            <a:fillRect/>
          </a:stretch>
        </p:blipFill>
        <p:spPr>
          <a:xfrm>
            <a:off x="4716016" y="3501008"/>
            <a:ext cx="4112695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Slika 4" descr="Fotografija-0005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tretch>
            <a:fillRect/>
          </a:stretch>
        </p:blipFill>
        <p:spPr>
          <a:xfrm>
            <a:off x="4860032" y="476672"/>
            <a:ext cx="3840000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Tm="7000"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Autofit/>
          </a:bodyPr>
          <a:lstStyle/>
          <a:p>
            <a:r>
              <a:rPr lang="hr-HR" sz="2800" dirty="0" smtClean="0"/>
              <a:t>Prehrambene navike od najranije dobi</a:t>
            </a:r>
            <a:br>
              <a:rPr lang="hr-HR" sz="2800" dirty="0" smtClean="0"/>
            </a:br>
            <a:r>
              <a:rPr lang="hr-HR" sz="2800" dirty="0" smtClean="0"/>
              <a:t>doživljaj hrane svim osjetima</a:t>
            </a:r>
            <a:endParaRPr lang="hr-HR" sz="2800" dirty="0"/>
          </a:p>
        </p:txBody>
      </p:sp>
      <p:pic>
        <p:nvPicPr>
          <p:cNvPr id="6" name="Slika 5" descr="MINIĆI I LIMAČI 01.14. 072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1259632" y="3861048"/>
            <a:ext cx="3384000" cy="253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Slika 6" descr="MINIĆI I LIMAČI 01.14. 050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5076056" y="1052736"/>
            <a:ext cx="3384000" cy="253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Slika 7" descr="MINIĆI I LIMAČI 01.14. 071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5076056" y="3789040"/>
            <a:ext cx="3384000" cy="253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Rezervirano mjesto sadržaja 9" descr="MINIĆI I LIMAČI 01.14. 073.jpg"/>
          <p:cNvPicPr>
            <a:picLocks noGrp="1" noChangeAspect="1"/>
          </p:cNvPicPr>
          <p:nvPr>
            <p:ph idx="1"/>
          </p:nvPr>
        </p:nvPicPr>
        <p:blipFill>
          <a:blip r:embed="rId5" cstate="print">
            <a:lum contrast="10000"/>
          </a:blip>
          <a:stretch>
            <a:fillRect/>
          </a:stretch>
        </p:blipFill>
        <p:spPr>
          <a:xfrm>
            <a:off x="1259632" y="1052736"/>
            <a:ext cx="3552000" cy="266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Tm="7000"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hr-HR" sz="2800" dirty="0" smtClean="0"/>
              <a:t>Iskustveni doživljaj</a:t>
            </a:r>
            <a:endParaRPr lang="hr-HR" sz="2800" dirty="0"/>
          </a:p>
        </p:txBody>
      </p:sp>
      <p:pic>
        <p:nvPicPr>
          <p:cNvPr id="3" name="Slika 2" descr="P9280800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4644008" y="1196752"/>
            <a:ext cx="3384000" cy="253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Slika 3" descr="P9280802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4644008" y="4005064"/>
            <a:ext cx="3384000" cy="253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Slika 4" descr="P9280796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971600" y="4005064"/>
            <a:ext cx="3384000" cy="253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Slika 5" descr="P9280797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tretch>
            <a:fillRect/>
          </a:stretch>
        </p:blipFill>
        <p:spPr>
          <a:xfrm>
            <a:off x="899592" y="1196752"/>
            <a:ext cx="3384000" cy="253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Tm="7000">
    <p:pull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579296" cy="792088"/>
          </a:xfrm>
        </p:spPr>
        <p:txBody>
          <a:bodyPr>
            <a:noAutofit/>
          </a:bodyPr>
          <a:lstStyle/>
          <a:p>
            <a:pPr algn="l"/>
            <a:r>
              <a:rPr lang="hr-HR" sz="3200" dirty="0" smtClean="0"/>
              <a:t>Igrom do spoznaje i zdravlja</a:t>
            </a:r>
            <a:endParaRPr lang="hr-HR" sz="3200" dirty="0"/>
          </a:p>
        </p:txBody>
      </p:sp>
      <p:pic>
        <p:nvPicPr>
          <p:cNvPr id="3" name="Slika 2" descr="rujan 2011 drugi dio 037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l="13046" r="6007" b="8494"/>
          <a:stretch>
            <a:fillRect/>
          </a:stretch>
        </p:blipFill>
        <p:spPr>
          <a:xfrm>
            <a:off x="5004048" y="116632"/>
            <a:ext cx="3821538" cy="32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Slika 3" descr="jabuka turbolimači 2012. 093.jpg"/>
          <p:cNvPicPr>
            <a:picLocks noChangeAspect="1"/>
          </p:cNvPicPr>
          <p:nvPr/>
        </p:nvPicPr>
        <p:blipFill>
          <a:blip r:embed="rId3" cstate="print"/>
          <a:srcRect l="26090" r="27321"/>
          <a:stretch>
            <a:fillRect/>
          </a:stretch>
        </p:blipFill>
        <p:spPr>
          <a:xfrm>
            <a:off x="5652120" y="3429000"/>
            <a:ext cx="2088232" cy="3361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Slika 4" descr="jabuka turbolimači 2012. 105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rcRect t="2222" b="4434"/>
          <a:stretch>
            <a:fillRect/>
          </a:stretch>
        </p:blipFill>
        <p:spPr>
          <a:xfrm>
            <a:off x="395536" y="764704"/>
            <a:ext cx="4320000" cy="3024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Slika 5" descr="DSC00029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tretch>
            <a:fillRect/>
          </a:stretch>
        </p:blipFill>
        <p:spPr>
          <a:xfrm>
            <a:off x="1331640" y="3861048"/>
            <a:ext cx="3768000" cy="282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Tm="7000"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jabuka turbolimači 2012. 019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4716016" y="188640"/>
            <a:ext cx="3864000" cy="289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Slika 2" descr="jabuka turbolimači 2012. 016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539552" y="188640"/>
            <a:ext cx="3864000" cy="289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Slika 3" descr="rujan 2011 drugi dio 076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rcRect l="24226" r="15195"/>
          <a:stretch>
            <a:fillRect/>
          </a:stretch>
        </p:blipFill>
        <p:spPr>
          <a:xfrm>
            <a:off x="6588224" y="3501008"/>
            <a:ext cx="2340768" cy="289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Slika 4" descr="rujan 2011 drugi dio 070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rcRect l="27008" r="17085"/>
          <a:stretch>
            <a:fillRect/>
          </a:stretch>
        </p:blipFill>
        <p:spPr>
          <a:xfrm>
            <a:off x="251520" y="3717032"/>
            <a:ext cx="2160240" cy="289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Slika 5" descr="rujan 2011 drugi dio 074.jpg"/>
          <p:cNvPicPr>
            <a:picLocks noChangeAspect="1"/>
          </p:cNvPicPr>
          <p:nvPr/>
        </p:nvPicPr>
        <p:blipFill>
          <a:blip r:embed="rId6" cstate="print">
            <a:lum contrast="10000"/>
          </a:blip>
          <a:stretch>
            <a:fillRect/>
          </a:stretch>
        </p:blipFill>
        <p:spPr>
          <a:xfrm>
            <a:off x="2555776" y="3356992"/>
            <a:ext cx="3864000" cy="289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Tm="7000">
    <p:pull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N2820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539552" y="260648"/>
            <a:ext cx="3864000" cy="289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Slika 2" descr="DSCN2746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4716016" y="260648"/>
            <a:ext cx="3864000" cy="289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Slika 3" descr="DSCN1882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539552" y="3284984"/>
            <a:ext cx="3864000" cy="289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Slika 4" descr="DSCN1879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tretch>
            <a:fillRect/>
          </a:stretch>
        </p:blipFill>
        <p:spPr>
          <a:xfrm>
            <a:off x="4716016" y="3356992"/>
            <a:ext cx="3864000" cy="289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Tm="7000">
    <p:pull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Autofit/>
          </a:bodyPr>
          <a:lstStyle/>
          <a:p>
            <a:r>
              <a:rPr lang="hr-HR" sz="2800" dirty="0" smtClean="0"/>
              <a:t>Suradnja sa stručnjacima izvan vrtića</a:t>
            </a:r>
            <a:endParaRPr lang="hr-HR" sz="2800" dirty="0"/>
          </a:p>
        </p:txBody>
      </p:sp>
      <p:pic>
        <p:nvPicPr>
          <p:cNvPr id="4" name="Slika 3" descr="DSCN0564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t="12433"/>
          <a:stretch>
            <a:fillRect/>
          </a:stretch>
        </p:blipFill>
        <p:spPr>
          <a:xfrm>
            <a:off x="4067944" y="3861048"/>
            <a:ext cx="4344000" cy="28529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Slika 4" descr="DSCN0568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rcRect t="8841" r="32037"/>
          <a:stretch>
            <a:fillRect/>
          </a:stretch>
        </p:blipFill>
        <p:spPr>
          <a:xfrm>
            <a:off x="395536" y="3789040"/>
            <a:ext cx="2952328" cy="29699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Slika 5" descr="DSCN0573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rcRect t="2210" b="7172"/>
          <a:stretch>
            <a:fillRect/>
          </a:stretch>
        </p:blipFill>
        <p:spPr>
          <a:xfrm>
            <a:off x="971600" y="692696"/>
            <a:ext cx="4344000" cy="295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Slika 6" descr="DSCN0549.jpg"/>
          <p:cNvPicPr>
            <a:picLocks noChangeAspect="1"/>
          </p:cNvPicPr>
          <p:nvPr/>
        </p:nvPicPr>
        <p:blipFill>
          <a:blip r:embed="rId5" cstate="print"/>
          <a:srcRect t="18781" b="10289"/>
          <a:stretch>
            <a:fillRect/>
          </a:stretch>
        </p:blipFill>
        <p:spPr>
          <a:xfrm>
            <a:off x="5508104" y="1340768"/>
            <a:ext cx="3384000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600" dirty="0" smtClean="0"/>
              <a:t>Za zdravlje je važna </a:t>
            </a:r>
            <a:br>
              <a:rPr lang="hr-HR" sz="3600" dirty="0" smtClean="0"/>
            </a:br>
            <a:r>
              <a:rPr lang="hr-HR" sz="3600" dirty="0" smtClean="0"/>
              <a:t>  izmjena aktivnosti i odmora</a:t>
            </a:r>
            <a:endParaRPr lang="hr-HR" sz="36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hr-HR" sz="4000" dirty="0" smtClean="0"/>
              <a:t>A ponekada</a:t>
            </a:r>
          </a:p>
          <a:p>
            <a:pPr algn="ctr">
              <a:buNone/>
            </a:pPr>
            <a:r>
              <a:rPr lang="hr-HR" sz="4000" dirty="0" smtClean="0"/>
              <a:t> san </a:t>
            </a:r>
          </a:p>
          <a:p>
            <a:pPr algn="ctr">
              <a:buNone/>
            </a:pPr>
            <a:r>
              <a:rPr lang="hr-HR" sz="4000" dirty="0" smtClean="0"/>
              <a:t>dođe i prije </a:t>
            </a:r>
          </a:p>
          <a:p>
            <a:pPr algn="ctr">
              <a:buNone/>
            </a:pPr>
            <a:r>
              <a:rPr lang="hr-HR" sz="4000" dirty="0" smtClean="0"/>
              <a:t>nego smo ga </a:t>
            </a:r>
          </a:p>
          <a:p>
            <a:pPr algn="ctr">
              <a:buNone/>
            </a:pPr>
            <a:r>
              <a:rPr lang="hr-HR" sz="4000" dirty="0" smtClean="0"/>
              <a:t>Očekivali !!!</a:t>
            </a:r>
            <a:endParaRPr lang="hr-HR" sz="4000" dirty="0"/>
          </a:p>
        </p:txBody>
      </p:sp>
      <p:pic>
        <p:nvPicPr>
          <p:cNvPr id="4" name="Slika 3" descr="SmileySlee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4797152"/>
            <a:ext cx="2561294" cy="14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pull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0554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l="5675" r="9195"/>
          <a:stretch>
            <a:fillRect/>
          </a:stretch>
        </p:blipFill>
        <p:spPr>
          <a:xfrm>
            <a:off x="107504" y="188640"/>
            <a:ext cx="3240360" cy="285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lika 2" descr="IMG_0500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rcRect l="7567" r="14871"/>
          <a:stretch>
            <a:fillRect/>
          </a:stretch>
        </p:blipFill>
        <p:spPr>
          <a:xfrm>
            <a:off x="3131840" y="1340768"/>
            <a:ext cx="2952328" cy="285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 descr="IMG_0505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467544" y="3789040"/>
            <a:ext cx="3806400" cy="285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 descr="IMG_0532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rcRect l="3784" r="14871"/>
          <a:stretch>
            <a:fillRect/>
          </a:stretch>
        </p:blipFill>
        <p:spPr>
          <a:xfrm>
            <a:off x="5940152" y="188640"/>
            <a:ext cx="3096344" cy="285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 descr="IMG_0533.JPG"/>
          <p:cNvPicPr>
            <a:picLocks noChangeAspect="1"/>
          </p:cNvPicPr>
          <p:nvPr/>
        </p:nvPicPr>
        <p:blipFill>
          <a:blip r:embed="rId6" cstate="print">
            <a:lum contrast="10000"/>
          </a:blip>
          <a:stretch>
            <a:fillRect/>
          </a:stretch>
        </p:blipFill>
        <p:spPr>
          <a:xfrm>
            <a:off x="4932040" y="3861048"/>
            <a:ext cx="3806400" cy="285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bezimena.bmp"/>
          <p:cNvPicPr>
            <a:picLocks noChangeAspect="1"/>
          </p:cNvPicPr>
          <p:nvPr/>
        </p:nvPicPr>
        <p:blipFill>
          <a:blip r:embed="rId2" cstate="print"/>
          <a:srcRect t="11132" b="9188"/>
          <a:stretch>
            <a:fillRect/>
          </a:stretch>
        </p:blipFill>
        <p:spPr>
          <a:xfrm>
            <a:off x="6012160" y="5445224"/>
            <a:ext cx="2939878" cy="11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hr-HR" sz="3600" dirty="0" smtClean="0"/>
              <a:t>Iz knjige “Aktivnosti,igre, vježbe </a:t>
            </a:r>
            <a:br>
              <a:rPr lang="hr-HR" sz="3600" dirty="0" smtClean="0"/>
            </a:br>
            <a:r>
              <a:rPr lang="hr-HR" sz="3600" dirty="0" smtClean="0"/>
              <a:t>i savjeti o prehrani”,</a:t>
            </a:r>
            <a:br>
              <a:rPr lang="hr-HR" sz="3600" dirty="0" smtClean="0"/>
            </a:br>
            <a:r>
              <a:rPr lang="hr-HR" sz="3200" dirty="0" smtClean="0"/>
              <a:t> </a:t>
            </a:r>
            <a:r>
              <a:rPr lang="hr-HR" sz="2700" dirty="0" smtClean="0"/>
              <a:t>S. </a:t>
            </a:r>
            <a:r>
              <a:rPr lang="hr-HR" sz="2700" dirty="0" err="1" smtClean="0"/>
              <a:t>Virgilio</a:t>
            </a:r>
            <a:endParaRPr lang="hr-HR" sz="27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>
            <a:normAutofit/>
          </a:bodyPr>
          <a:lstStyle/>
          <a:p>
            <a:pPr algn="just"/>
            <a:r>
              <a:rPr lang="hr-HR" sz="3600" b="1" dirty="0" smtClean="0">
                <a:solidFill>
                  <a:srgbClr val="0000FF"/>
                </a:solidFill>
              </a:rPr>
              <a:t>Rani početak</a:t>
            </a:r>
            <a:r>
              <a:rPr lang="hr-HR" sz="3600" dirty="0" smtClean="0"/>
              <a:t>. Djeca nauče i osjete koristiti fizičke aktivnosti i </a:t>
            </a:r>
            <a:r>
              <a:rPr lang="hr-HR" sz="3600" dirty="0" smtClean="0"/>
              <a:t>zdravog </a:t>
            </a:r>
            <a:r>
              <a:rPr lang="hr-HR" sz="3600" dirty="0" smtClean="0"/>
              <a:t>načina života u dobi od druge do šeste godine te razviju pozitivne životne navike koje se prenose u odraslu dob.</a:t>
            </a:r>
          </a:p>
        </p:txBody>
      </p:sp>
    </p:spTree>
  </p:cSld>
  <p:clrMapOvr>
    <a:masterClrMapping/>
  </p:clrMapOvr>
  <p:transition spd="med" advTm="7000">
    <p:pull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141118_0957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7979" y="692696"/>
            <a:ext cx="7608043" cy="5706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6570"/>
          </a:xfrm>
        </p:spPr>
        <p:txBody>
          <a:bodyPr>
            <a:normAutofit/>
          </a:bodyPr>
          <a:lstStyle/>
          <a:p>
            <a:r>
              <a:rPr lang="hr-HR" sz="5400" dirty="0" smtClean="0">
                <a:solidFill>
                  <a:srgbClr val="0000FF"/>
                </a:solidFill>
              </a:rPr>
              <a:t/>
            </a:r>
            <a:br>
              <a:rPr lang="hr-HR" sz="5400" dirty="0" smtClean="0">
                <a:solidFill>
                  <a:srgbClr val="0000FF"/>
                </a:solidFill>
              </a:rPr>
            </a:br>
            <a:r>
              <a:rPr lang="hr-HR" sz="5400" dirty="0" smtClean="0">
                <a:solidFill>
                  <a:srgbClr val="0000FF"/>
                </a:solidFill>
              </a:rPr>
              <a:t>I ŽIVIMO ZDRAVO </a:t>
            </a:r>
            <a:br>
              <a:rPr lang="hr-HR" sz="5400" dirty="0" smtClean="0">
                <a:solidFill>
                  <a:srgbClr val="0000FF"/>
                </a:solidFill>
              </a:rPr>
            </a:br>
            <a:r>
              <a:rPr lang="hr-HR" sz="5400" dirty="0" smtClean="0">
                <a:solidFill>
                  <a:srgbClr val="0000FF"/>
                </a:solidFill>
              </a:rPr>
              <a:t>JER NA TO IMAMO </a:t>
            </a:r>
            <a:br>
              <a:rPr lang="hr-HR" sz="5400" dirty="0" smtClean="0">
                <a:solidFill>
                  <a:srgbClr val="0000FF"/>
                </a:solidFill>
              </a:rPr>
            </a:br>
            <a:r>
              <a:rPr lang="hr-HR" sz="5400" dirty="0" smtClean="0">
                <a:solidFill>
                  <a:srgbClr val="0000FF"/>
                </a:solidFill>
              </a:rPr>
              <a:t>PRAVO!</a:t>
            </a:r>
            <a:br>
              <a:rPr lang="hr-HR" sz="5400" dirty="0" smtClean="0">
                <a:solidFill>
                  <a:srgbClr val="0000FF"/>
                </a:solidFill>
              </a:rPr>
            </a:br>
            <a:r>
              <a:rPr lang="hr-HR" sz="5400" dirty="0" smtClean="0">
                <a:solidFill>
                  <a:srgbClr val="0000FF"/>
                </a:solidFill>
              </a:rPr>
              <a:t>PANDIĆI</a:t>
            </a:r>
            <a:endParaRPr lang="hr-HR" sz="5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 advTm="7000"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3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539552" y="260648"/>
            <a:ext cx="8232060" cy="6174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584176"/>
          </a:xfrm>
        </p:spPr>
        <p:txBody>
          <a:bodyPr>
            <a:normAutofit fontScale="90000"/>
          </a:bodyPr>
          <a:lstStyle/>
          <a:p>
            <a:r>
              <a:rPr lang="hr-HR" sz="67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lgerian" pitchFamily="82" charset="0"/>
              </a:rPr>
              <a:t>HVALA NA POZORNOSTI </a:t>
            </a:r>
            <a:r>
              <a:rPr lang="hr-HR" sz="67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!</a:t>
            </a:r>
            <a:endParaRPr lang="hr-HR" sz="67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spd="med" advTm="7000"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27584" y="1196752"/>
            <a:ext cx="7560840" cy="5040560"/>
          </a:xfrm>
        </p:spPr>
        <p:txBody>
          <a:bodyPr/>
          <a:lstStyle/>
          <a:p>
            <a:pPr algn="just"/>
            <a:r>
              <a:rPr lang="hr-HR" sz="3600" b="1" dirty="0" smtClean="0">
                <a:solidFill>
                  <a:srgbClr val="0000FF"/>
                </a:solidFill>
              </a:rPr>
              <a:t>Timski rad</a:t>
            </a:r>
            <a:r>
              <a:rPr lang="hr-HR" sz="3600" dirty="0" smtClean="0"/>
              <a:t>. Nijedan roditelj, djed, baka, odgojitelj ili liječnik ne može to postići sasvim sam. Kako bismo postigli trajan učinak na dječje zdravlje, treba nam pomoć svih najvažnijih ljudi u dječjem životu.</a:t>
            </a:r>
          </a:p>
          <a:p>
            <a:endParaRPr lang="hr-HR" dirty="0"/>
          </a:p>
        </p:txBody>
      </p:sp>
      <p:pic>
        <p:nvPicPr>
          <p:cNvPr id="4" name="Slika 3" descr="bezimena.bmp"/>
          <p:cNvPicPr>
            <a:picLocks noChangeAspect="1"/>
          </p:cNvPicPr>
          <p:nvPr/>
        </p:nvPicPr>
        <p:blipFill>
          <a:blip r:embed="rId2" cstate="print"/>
          <a:srcRect t="11132" b="9188"/>
          <a:stretch>
            <a:fillRect/>
          </a:stretch>
        </p:blipFill>
        <p:spPr>
          <a:xfrm>
            <a:off x="971600" y="5085184"/>
            <a:ext cx="2939878" cy="11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 smtClean="0"/>
              <a:t>USMJERENOST PREMA DOBROBITI DJETETA</a:t>
            </a:r>
            <a:endParaRPr lang="hr-HR" sz="32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608512"/>
          </a:xfrm>
        </p:spPr>
        <p:txBody>
          <a:bodyPr/>
          <a:lstStyle/>
          <a:p>
            <a:pPr algn="ctr"/>
            <a:r>
              <a:rPr lang="hr-HR" dirty="0" smtClean="0"/>
              <a:t>Osobna, emocionalna i tjelesna dobrobit je povezana sa subjektivnim osjećajem</a:t>
            </a:r>
          </a:p>
          <a:p>
            <a:pPr algn="ctr"/>
            <a:r>
              <a:rPr lang="hr-HR" dirty="0" smtClean="0"/>
              <a:t>Biti zdrav</a:t>
            </a:r>
          </a:p>
          <a:p>
            <a:pPr algn="ctr"/>
            <a:r>
              <a:rPr lang="hr-HR" dirty="0" smtClean="0"/>
              <a:t>Zadovoljan</a:t>
            </a:r>
          </a:p>
          <a:p>
            <a:pPr algn="ctr"/>
            <a:r>
              <a:rPr lang="hr-HR" dirty="0" smtClean="0"/>
              <a:t>Osjećati se dobro</a:t>
            </a:r>
            <a:endParaRPr lang="hr-HR" dirty="0"/>
          </a:p>
        </p:txBody>
      </p:sp>
      <p:pic>
        <p:nvPicPr>
          <p:cNvPr id="4" name="Slika 3" descr="bezimena.bmp"/>
          <p:cNvPicPr>
            <a:picLocks noChangeAspect="1"/>
          </p:cNvPicPr>
          <p:nvPr/>
        </p:nvPicPr>
        <p:blipFill>
          <a:blip r:embed="rId2" cstate="print"/>
          <a:srcRect t="11132" b="9188"/>
          <a:stretch>
            <a:fillRect/>
          </a:stretch>
        </p:blipFill>
        <p:spPr>
          <a:xfrm>
            <a:off x="899592" y="5085184"/>
            <a:ext cx="2939878" cy="11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hr-HR" sz="3200" dirty="0" smtClean="0"/>
              <a:t>Od najranije dobi u vrtiću</a:t>
            </a:r>
            <a:endParaRPr lang="hr-HR" sz="32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r>
              <a:rPr lang="hr-HR" dirty="0" smtClean="0"/>
              <a:t>Razvoj motoričkih vještina</a:t>
            </a:r>
          </a:p>
          <a:p>
            <a:r>
              <a:rPr lang="hr-HR" dirty="0" smtClean="0"/>
              <a:t>Ciljane šetnje, boravak na svježem zraku</a:t>
            </a:r>
          </a:p>
          <a:p>
            <a:pPr>
              <a:buNone/>
            </a:pPr>
            <a:r>
              <a:rPr lang="hr-HR" dirty="0" smtClean="0"/>
              <a:t>Usvajanje </a:t>
            </a:r>
          </a:p>
          <a:p>
            <a:r>
              <a:rPr lang="hr-HR" dirty="0" smtClean="0"/>
              <a:t>Higijenskih navika</a:t>
            </a:r>
          </a:p>
          <a:p>
            <a:r>
              <a:rPr lang="hr-HR" dirty="0" err="1" smtClean="0"/>
              <a:t>Prehrambrenih</a:t>
            </a:r>
            <a:r>
              <a:rPr lang="hr-HR" dirty="0" smtClean="0"/>
              <a:t> navika i pozitivnog stava prema raznolikosti hrane</a:t>
            </a:r>
          </a:p>
          <a:p>
            <a:r>
              <a:rPr lang="hr-HR" dirty="0" err="1" smtClean="0"/>
              <a:t>Kretnih</a:t>
            </a:r>
            <a:r>
              <a:rPr lang="hr-HR" dirty="0" smtClean="0"/>
              <a:t> navika</a:t>
            </a:r>
            <a:endParaRPr lang="hr-HR" dirty="0"/>
          </a:p>
        </p:txBody>
      </p:sp>
      <p:pic>
        <p:nvPicPr>
          <p:cNvPr id="4" name="Slika 3" descr="bezimena.bmp"/>
          <p:cNvPicPr>
            <a:picLocks noChangeAspect="1"/>
          </p:cNvPicPr>
          <p:nvPr/>
        </p:nvPicPr>
        <p:blipFill>
          <a:blip r:embed="rId2" cstate="print"/>
          <a:srcRect t="11132" b="9188"/>
          <a:stretch>
            <a:fillRect/>
          </a:stretch>
        </p:blipFill>
        <p:spPr>
          <a:xfrm>
            <a:off x="5868144" y="5157192"/>
            <a:ext cx="2939878" cy="11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pPr algn="r"/>
            <a:r>
              <a:rPr lang="hr-HR" sz="3200" dirty="0" smtClean="0"/>
              <a:t>Projekt : Moje tijelo može</a:t>
            </a:r>
            <a:endParaRPr lang="hr-HR" sz="3200" dirty="0"/>
          </a:p>
        </p:txBody>
      </p:sp>
      <p:pic>
        <p:nvPicPr>
          <p:cNvPr id="3" name="Slika 2" descr="IMAG5821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l="32258" r="5123"/>
          <a:stretch>
            <a:fillRect/>
          </a:stretch>
        </p:blipFill>
        <p:spPr>
          <a:xfrm>
            <a:off x="395536" y="3717032"/>
            <a:ext cx="2376264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Slika 3" descr="DSCN1577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rcRect l="10715"/>
          <a:stretch>
            <a:fillRect/>
          </a:stretch>
        </p:blipFill>
        <p:spPr>
          <a:xfrm>
            <a:off x="5940152" y="836712"/>
            <a:ext cx="2999960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Slika 4" descr="IMAG5641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7164288" y="3717032"/>
            <a:ext cx="1673438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Slika 5" descr="IMAG5703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tretch>
            <a:fillRect/>
          </a:stretch>
        </p:blipFill>
        <p:spPr>
          <a:xfrm>
            <a:off x="1979712" y="836712"/>
            <a:ext cx="3794823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Slika 6" descr="IMAG5707.jpg"/>
          <p:cNvPicPr>
            <a:picLocks noChangeAspect="1"/>
          </p:cNvPicPr>
          <p:nvPr/>
        </p:nvPicPr>
        <p:blipFill>
          <a:blip r:embed="rId6" cstate="print">
            <a:lum contrast="10000"/>
          </a:blip>
          <a:stretch>
            <a:fillRect/>
          </a:stretch>
        </p:blipFill>
        <p:spPr>
          <a:xfrm>
            <a:off x="179512" y="116632"/>
            <a:ext cx="1673438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Slika 7" descr="IMAG5817.jpg"/>
          <p:cNvPicPr>
            <a:picLocks noChangeAspect="1"/>
          </p:cNvPicPr>
          <p:nvPr/>
        </p:nvPicPr>
        <p:blipFill>
          <a:blip r:embed="rId7" cstate="print">
            <a:lum contrast="10000"/>
          </a:blip>
          <a:stretch>
            <a:fillRect/>
          </a:stretch>
        </p:blipFill>
        <p:spPr>
          <a:xfrm>
            <a:off x="3059832" y="3789040"/>
            <a:ext cx="3794823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Tm="8000">
    <p:pull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>
            <a:noAutofit/>
          </a:bodyPr>
          <a:lstStyle/>
          <a:p>
            <a:r>
              <a:rPr lang="hr-HR" sz="2800" dirty="0" smtClean="0"/>
              <a:t>RAZNI OBLICI KRETANJA I MOTORIČKA SPRETNOST </a:t>
            </a:r>
            <a:endParaRPr lang="hr-HR" sz="2800" dirty="0"/>
          </a:p>
        </p:txBody>
      </p:sp>
      <p:pic>
        <p:nvPicPr>
          <p:cNvPr id="5" name="Slika 4" descr="20150123_100756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6660232" y="980728"/>
            <a:ext cx="2160000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Slika 5" descr="IMG_20131016_111300.jpg"/>
          <p:cNvPicPr>
            <a:picLocks noChangeAspect="1"/>
          </p:cNvPicPr>
          <p:nvPr/>
        </p:nvPicPr>
        <p:blipFill>
          <a:blip r:embed="rId3" cstate="print"/>
          <a:srcRect t="29755"/>
          <a:stretch>
            <a:fillRect/>
          </a:stretch>
        </p:blipFill>
        <p:spPr>
          <a:xfrm>
            <a:off x="6012160" y="4437112"/>
            <a:ext cx="2904000" cy="1529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Slika 6" descr="IMG_20131016_1050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437112"/>
            <a:ext cx="2904000" cy="217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Slika 7" descr="IMG_20131016_1101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255496" y="1199712"/>
            <a:ext cx="2904000" cy="217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Slika 8" descr="IMG_20131016_110729.jpg"/>
          <p:cNvPicPr>
            <a:picLocks noChangeAspect="1"/>
          </p:cNvPicPr>
          <p:nvPr/>
        </p:nvPicPr>
        <p:blipFill>
          <a:blip r:embed="rId6" cstate="print"/>
          <a:srcRect l="9918" r="18173"/>
          <a:stretch>
            <a:fillRect/>
          </a:stretch>
        </p:blipFill>
        <p:spPr>
          <a:xfrm>
            <a:off x="3707904" y="4509120"/>
            <a:ext cx="2088232" cy="217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Rezervirano mjesto sadržaja 3" descr="20141023_100917.jpg"/>
          <p:cNvPicPr>
            <a:picLocks noGrp="1" noChangeAspect="1"/>
          </p:cNvPicPr>
          <p:nvPr>
            <p:ph idx="1"/>
          </p:nvPr>
        </p:nvPicPr>
        <p:blipFill>
          <a:blip r:embed="rId7" cstate="print">
            <a:lum contrast="10000"/>
          </a:blip>
          <a:srcRect l="4286" r="9990"/>
          <a:stretch>
            <a:fillRect/>
          </a:stretch>
        </p:blipFill>
        <p:spPr>
          <a:xfrm>
            <a:off x="3059832" y="1340768"/>
            <a:ext cx="2878905" cy="25187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Tm="7000"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zervirano mjesto sadržaja 3" descr="P9230251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0"/>
            <a:ext cx="4320000" cy="32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lika 2" descr="DSCN0349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1619672" y="2672916"/>
            <a:ext cx="5580112" cy="41850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 descr="MINIĆI I LIMAČI 01.14. 013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rcRect t="33337" r="28701"/>
          <a:stretch>
            <a:fillRect/>
          </a:stretch>
        </p:blipFill>
        <p:spPr>
          <a:xfrm>
            <a:off x="4427984" y="0"/>
            <a:ext cx="4620410" cy="32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7000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hr-HR" sz="2800" dirty="0" smtClean="0"/>
              <a:t>Boravak na svježem zraku</a:t>
            </a:r>
            <a:endParaRPr lang="hr-HR" sz="2800" dirty="0"/>
          </a:p>
        </p:txBody>
      </p:sp>
      <p:pic>
        <p:nvPicPr>
          <p:cNvPr id="5" name="Slika 4" descr="LIMAĆI 2013 066.jpg"/>
          <p:cNvPicPr>
            <a:picLocks noChangeAspect="1"/>
          </p:cNvPicPr>
          <p:nvPr/>
        </p:nvPicPr>
        <p:blipFill>
          <a:blip r:embed="rId2" cstate="print"/>
          <a:srcRect t="4969"/>
          <a:stretch>
            <a:fillRect/>
          </a:stretch>
        </p:blipFill>
        <p:spPr>
          <a:xfrm>
            <a:off x="827584" y="3789040"/>
            <a:ext cx="3864000" cy="27539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Slika 5" descr="LIMAĆI 2013 089.jpg"/>
          <p:cNvPicPr>
            <a:picLocks noChangeAspect="1"/>
          </p:cNvPicPr>
          <p:nvPr/>
        </p:nvPicPr>
        <p:blipFill>
          <a:blip r:embed="rId3" cstate="print"/>
          <a:srcRect l="18636" r="4958"/>
          <a:stretch>
            <a:fillRect/>
          </a:stretch>
        </p:blipFill>
        <p:spPr>
          <a:xfrm rot="5400000">
            <a:off x="5192908" y="3672188"/>
            <a:ext cx="2952328" cy="289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Slika 6" descr="DSCN1077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4716016" y="980728"/>
            <a:ext cx="3360000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Slika 7" descr="IMAG5688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tretch>
            <a:fillRect/>
          </a:stretch>
        </p:blipFill>
        <p:spPr>
          <a:xfrm>
            <a:off x="755576" y="980728"/>
            <a:ext cx="3794823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Tm="7000">
    <p:pull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187</Words>
  <Application>Microsoft Office PowerPoint</Application>
  <PresentationFormat>Prikaz na zaslonu (4:3)</PresentationFormat>
  <Paragraphs>33</Paragraphs>
  <Slides>21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21</vt:i4>
      </vt:variant>
    </vt:vector>
  </HeadingPairs>
  <TitlesOfParts>
    <vt:vector size="22" baseType="lpstr">
      <vt:lpstr>Office tema</vt:lpstr>
      <vt:lpstr>ŽIVJETI ZDRAVO ŽIVJETI ZA BUDUĆNOST</vt:lpstr>
      <vt:lpstr>Iz knjige “Aktivnosti,igre, vježbe  i savjeti o prehrani”,  S. Virgilio</vt:lpstr>
      <vt:lpstr>Slajd 3</vt:lpstr>
      <vt:lpstr>USMJERENOST PREMA DOBROBITI DJETETA</vt:lpstr>
      <vt:lpstr>Od najranije dobi u vrtiću</vt:lpstr>
      <vt:lpstr>Projekt : Moje tijelo može</vt:lpstr>
      <vt:lpstr>RAZNI OBLICI KRETANJA I MOTORIČKA SPRETNOST </vt:lpstr>
      <vt:lpstr>Slajd 8</vt:lpstr>
      <vt:lpstr>Boravak na svježem zraku</vt:lpstr>
      <vt:lpstr>Slajd 10</vt:lpstr>
      <vt:lpstr>Slajd 11</vt:lpstr>
      <vt:lpstr>Prehrambene navike od najranije dobi doživljaj hrane svim osjetima</vt:lpstr>
      <vt:lpstr>Iskustveni doživljaj</vt:lpstr>
      <vt:lpstr>Igrom do spoznaje i zdravlja</vt:lpstr>
      <vt:lpstr>Slajd 15</vt:lpstr>
      <vt:lpstr>Slajd 16</vt:lpstr>
      <vt:lpstr>Suradnja sa stručnjacima izvan vrtića</vt:lpstr>
      <vt:lpstr>Za zdravlje je važna    izmjena aktivnosti i odmora</vt:lpstr>
      <vt:lpstr>Slajd 19</vt:lpstr>
      <vt:lpstr> I ŽIVIMO ZDRAVO  JER NA TO IMAMO  PRAVO! PANDIĆI</vt:lpstr>
      <vt:lpstr>HVALA NA POZORNOSTI 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ŽIVJETI ZDRAVO ŽIVJETI ZA BUDUĆNOST</dc:title>
  <dc:creator>Panda</dc:creator>
  <cp:lastModifiedBy>Panda</cp:lastModifiedBy>
  <cp:revision>54</cp:revision>
  <dcterms:created xsi:type="dcterms:W3CDTF">2015-09-11T06:17:51Z</dcterms:created>
  <dcterms:modified xsi:type="dcterms:W3CDTF">2015-09-13T06:33:35Z</dcterms:modified>
</cp:coreProperties>
</file>